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1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Arc 2"/>
          <p:cNvSpPr/>
          <p:nvPr/>
        </p:nvSpPr>
        <p:spPr>
          <a:xfrm>
            <a:off x="-1371600" y="-2377440"/>
            <a:ext cx="6583680" cy="6583680"/>
          </a:xfrm>
          <a:prstGeom prst="arc">
            <a:avLst/>
          </a:prstGeom>
          <a:noFill/>
          <a:ln w="177800">
            <a:solidFill>
              <a:srgbClr val="0D54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Arc 3"/>
          <p:cNvSpPr/>
          <p:nvPr/>
        </p:nvSpPr>
        <p:spPr>
          <a:xfrm>
            <a:off x="-1508760" y="-2514600"/>
            <a:ext cx="6858000" cy="6858000"/>
          </a:xfrm>
          <a:prstGeom prst="arc">
            <a:avLst/>
          </a:prstGeom>
          <a:noFill/>
          <a:ln w="101600">
            <a:solidFill>
              <a:srgbClr val="4A9C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Arc 4"/>
          <p:cNvSpPr/>
          <p:nvPr/>
        </p:nvSpPr>
        <p:spPr>
          <a:xfrm>
            <a:off x="-1645920" y="-2651760"/>
            <a:ext cx="7132320" cy="7132320"/>
          </a:xfrm>
          <a:prstGeom prst="arc">
            <a:avLst/>
          </a:prstGeom>
          <a:noFill/>
          <a:ln w="101600">
            <a:solidFill>
              <a:srgbClr val="E0EBF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281160" y="3794760"/>
            <a:ext cx="118872" cy="548640"/>
          </a:xfrm>
          <a:prstGeom prst="rect">
            <a:avLst/>
          </a:prstGeom>
          <a:solidFill>
            <a:srgbClr val="2369C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9528048" y="3337560"/>
            <a:ext cx="118872" cy="1005840"/>
          </a:xfrm>
          <a:prstGeom prst="rect">
            <a:avLst/>
          </a:prstGeom>
          <a:solidFill>
            <a:srgbClr val="276FC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774936" y="3566160"/>
            <a:ext cx="118872" cy="777240"/>
          </a:xfrm>
          <a:prstGeom prst="rect">
            <a:avLst/>
          </a:prstGeom>
          <a:solidFill>
            <a:srgbClr val="2B75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0021824" y="2788920"/>
            <a:ext cx="118872" cy="1554480"/>
          </a:xfrm>
          <a:prstGeom prst="rect">
            <a:avLst/>
          </a:prstGeom>
          <a:solidFill>
            <a:srgbClr val="2F7BD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0268712" y="3200400"/>
            <a:ext cx="118872" cy="1143000"/>
          </a:xfrm>
          <a:prstGeom prst="rect">
            <a:avLst/>
          </a:prstGeom>
          <a:solidFill>
            <a:srgbClr val="3381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0515600" y="3520440"/>
            <a:ext cx="118872" cy="822960"/>
          </a:xfrm>
          <a:prstGeom prst="rect">
            <a:avLst/>
          </a:prstGeom>
          <a:solidFill>
            <a:srgbClr val="3787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10762488" y="2423160"/>
            <a:ext cx="118872" cy="1920240"/>
          </a:xfrm>
          <a:prstGeom prst="rect">
            <a:avLst/>
          </a:prstGeom>
          <a:solidFill>
            <a:srgbClr val="3B8D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1009376" y="3063240"/>
            <a:ext cx="118872" cy="1280160"/>
          </a:xfrm>
          <a:prstGeom prst="rect">
            <a:avLst/>
          </a:prstGeom>
          <a:solidFill>
            <a:srgbClr val="3F93D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1256264" y="3429000"/>
            <a:ext cx="118872" cy="914400"/>
          </a:xfrm>
          <a:prstGeom prst="rect">
            <a:avLst/>
          </a:prstGeom>
          <a:solidFill>
            <a:srgbClr val="4399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1503152" y="2697480"/>
            <a:ext cx="118872" cy="1645920"/>
          </a:xfrm>
          <a:prstGeom prst="rect">
            <a:avLst/>
          </a:prstGeom>
          <a:solidFill>
            <a:srgbClr val="479F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057400" y="640080"/>
            <a:ext cx="804672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3400" b="1">
                <a:solidFill>
                  <a:srgbClr val="FFFFFF"/>
                </a:solidFill>
                <a:latin typeface="Aptos"/>
              </a:defRPr>
            </a:pPr>
            <a:r>
              <a:t>브라이트컨설팅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84831" y="1353312"/>
            <a:ext cx="676656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700" b="1">
                <a:solidFill>
                  <a:srgbClr val="CDE0F8"/>
                </a:solidFill>
                <a:latin typeface="Aptos"/>
              </a:defRPr>
            </a:pPr>
            <a:r>
              <a:t>Bright Consulting &amp; Scouting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2788920"/>
            <a:ext cx="969264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500" b="1">
                <a:solidFill>
                  <a:srgbClr val="FFFFFF"/>
                </a:solidFill>
                <a:latin typeface="Aptos"/>
              </a:defRPr>
            </a:pPr>
            <a:r>
              <a:t>상생(Win-Win) — 좋은 인재가 좋은 기업을 만듭니다.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3675887"/>
            <a:ext cx="8778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300" b="0">
                <a:solidFill>
                  <a:srgbClr val="C6DAF3"/>
                </a:solidFill>
                <a:latin typeface="Aptos"/>
              </a:defRPr>
            </a:pPr>
            <a:r>
              <a:t>Executive Search  |  Recruiting Intelligence  |  Co-work Platform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291840" y="4800600"/>
            <a:ext cx="5577840" cy="685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3291840" y="4983480"/>
            <a:ext cx="557784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300" b="1">
                <a:solidFill>
                  <a:srgbClr val="032A66"/>
                </a:solidFill>
                <a:latin typeface="Aptos"/>
              </a:defRPr>
            </a:pPr>
            <a:r>
              <a:t>2020 — 2026  •  COMPANY PROFILE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A5B9D2"/>
                </a:solidFill>
                <a:latin typeface="Aptos"/>
              </a:defRPr>
            </a:pPr>
            <a:r>
              <a:t>BRIGHT CONSULTING &amp; SCOUTING   •   COMPANY PROFILE   •   01</a:t>
            </a:r>
          </a:p>
        </p:txBody>
      </p:sp>
      <p:pic>
        <p:nvPicPr>
          <p:cNvPr id="26" name="Picture 24" descr="brightlogo_no_outer_white.png">
            <a:extLst>
              <a:ext uri="{FF2B5EF4-FFF2-40B4-BE49-F238E27FC236}">
                <a16:creationId xmlns:a16="http://schemas.microsoft.com/office/drawing/2014/main" id="{87D3F770-DA1C-4BF4-AE1C-784209896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00" y="525780"/>
            <a:ext cx="1263471" cy="126187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ABOUT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t>브라이트컨설팅은 ‘채용의 정확도’를 높이는 헤드헌팅 회사입니다.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t>B2B 맞춤형 인재 추천과 자체 Recruiting Intelligence를 결합합니다.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783080"/>
            <a:ext cx="4572000" cy="4069080"/>
          </a:xfrm>
          <a:prstGeom prst="round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057400"/>
            <a:ext cx="1371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D54BE"/>
                </a:solidFill>
                <a:latin typeface="Aptos"/>
              </a:defRPr>
            </a:pPr>
            <a:r>
              <a:t>COMPANY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487168"/>
            <a:ext cx="20116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400" b="1">
                <a:solidFill>
                  <a:srgbClr val="032A66"/>
                </a:solidFill>
                <a:latin typeface="Aptos"/>
              </a:defRPr>
            </a:pPr>
            <a:r>
              <a:t>2020.04.13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63240" y="2583179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rPr dirty="0" err="1"/>
              <a:t>설립</a:t>
            </a:r>
            <a:endParaRPr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3246120"/>
            <a:ext cx="6400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D54BE"/>
                </a:solidFill>
                <a:latin typeface="Aptos"/>
              </a:defRPr>
            </a:pPr>
            <a:r>
              <a:t>대표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200" y="3246120"/>
            <a:ext cx="3154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19202A"/>
                </a:solidFill>
                <a:latin typeface="Aptos"/>
              </a:defRPr>
            </a:pPr>
            <a:r>
              <a:t>이승준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822191"/>
            <a:ext cx="6400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D54BE"/>
                </a:solidFill>
                <a:latin typeface="Aptos"/>
              </a:defRPr>
            </a:pPr>
            <a:r>
              <a:t>주소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00200" y="3822191"/>
            <a:ext cx="3154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19202A"/>
                </a:solidFill>
                <a:latin typeface="Aptos"/>
              </a:defRPr>
            </a:pPr>
            <a:r>
              <a:t>서울 송파구 송파대로 28길 32, 304호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4398264"/>
            <a:ext cx="6400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D54BE"/>
                </a:solidFill>
                <a:latin typeface="Aptos"/>
              </a:defRPr>
            </a:pPr>
            <a:r>
              <a:t>등록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4398264"/>
            <a:ext cx="3154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19202A"/>
                </a:solidFill>
                <a:latin typeface="Aptos"/>
              </a:defRPr>
            </a:pPr>
            <a:r>
              <a:t>유료직업소개사업 등록업체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974336"/>
            <a:ext cx="64008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D54BE"/>
                </a:solidFill>
                <a:latin typeface="Aptos"/>
              </a:defRPr>
            </a:pPr>
            <a:r>
              <a:t>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4974336"/>
            <a:ext cx="31546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19202A"/>
                </a:solidFill>
                <a:latin typeface="Aptos"/>
              </a:defRPr>
            </a:pPr>
            <a:r>
              <a:t>www.brightcs.co.kr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40680" y="1783080"/>
            <a:ext cx="6108192" cy="1874519"/>
          </a:xfrm>
          <a:prstGeom prst="roundRect">
            <a:avLst/>
          </a:prstGeom>
          <a:solidFill>
            <a:srgbClr val="032A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760720" y="2084831"/>
            <a:ext cx="10972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4A9CEB"/>
                </a:solidFill>
                <a:latin typeface="Aptos"/>
              </a:defRPr>
            </a:pPr>
            <a:r>
              <a:t>MISSION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60720" y="2487168"/>
            <a:ext cx="51206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Aptos"/>
              </a:defRPr>
            </a:pPr>
            <a:r>
              <a:t>좋은 인재가 좋은 기업을 만듭니다.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60720" y="3035808"/>
            <a:ext cx="52120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0">
                <a:solidFill>
                  <a:srgbClr val="D6E3F5"/>
                </a:solidFill>
                <a:latin typeface="Aptos"/>
              </a:defRPr>
            </a:pPr>
            <a:r>
              <a:t>기업의 성장과 인재의 커리어 발전을 함께 연결하는</a:t>
            </a:r>
            <a:br/>
            <a:r>
              <a:t>‘상생(Win-Win)’의 채용 파트너를 지향합니다.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40680" y="3968496"/>
            <a:ext cx="6108192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5760720" y="416052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760720" y="423367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4258316"/>
            <a:ext cx="141732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32A66"/>
                </a:solidFill>
                <a:latin typeface="Aptos"/>
              </a:defRPr>
            </a:pPr>
            <a:r>
              <a:rPr dirty="0"/>
              <a:t>Executive Search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818120" y="4228646"/>
            <a:ext cx="3246120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rPr dirty="0" err="1"/>
              <a:t>요구</a:t>
            </a:r>
            <a:r>
              <a:rPr dirty="0"/>
              <a:t> </a:t>
            </a:r>
            <a:r>
              <a:rPr dirty="0" err="1"/>
              <a:t>분석</a:t>
            </a:r>
            <a:r>
              <a:rPr dirty="0"/>
              <a:t> → </a:t>
            </a:r>
            <a:r>
              <a:rPr dirty="0" err="1"/>
              <a:t>후보자</a:t>
            </a:r>
            <a:r>
              <a:rPr dirty="0"/>
              <a:t> </a:t>
            </a:r>
            <a:r>
              <a:rPr dirty="0" err="1"/>
              <a:t>발굴</a:t>
            </a:r>
            <a:r>
              <a:rPr dirty="0"/>
              <a:t> → </a:t>
            </a:r>
            <a:r>
              <a:rPr dirty="0" err="1"/>
              <a:t>추천</a:t>
            </a:r>
            <a:r>
              <a:rPr dirty="0"/>
              <a:t> → </a:t>
            </a:r>
            <a:r>
              <a:rPr dirty="0" err="1"/>
              <a:t>면접</a:t>
            </a:r>
            <a:r>
              <a:rPr dirty="0"/>
              <a:t> → </a:t>
            </a:r>
            <a:r>
              <a:rPr dirty="0" err="1"/>
              <a:t>채용</a:t>
            </a:r>
            <a:endParaRPr dirty="0"/>
          </a:p>
        </p:txBody>
      </p:sp>
      <p:sp>
        <p:nvSpPr>
          <p:cNvPr id="26" name="Oval 25"/>
          <p:cNvSpPr/>
          <p:nvPr/>
        </p:nvSpPr>
        <p:spPr>
          <a:xfrm>
            <a:off x="5760720" y="4663440"/>
            <a:ext cx="512064" cy="512064"/>
          </a:xfrm>
          <a:prstGeom prst="ellipse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760720" y="473659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4745736"/>
            <a:ext cx="141732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32A66"/>
                </a:solidFill>
                <a:latin typeface="Aptos"/>
              </a:defRPr>
            </a:pPr>
            <a:r>
              <a:rPr dirty="0"/>
              <a:t>Customized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18120" y="4743499"/>
            <a:ext cx="32461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rPr dirty="0" err="1"/>
              <a:t>산업·직무</a:t>
            </a:r>
            <a:r>
              <a:rPr dirty="0"/>
              <a:t> </a:t>
            </a:r>
            <a:r>
              <a:rPr dirty="0" err="1"/>
              <a:t>특성을</a:t>
            </a:r>
            <a:r>
              <a:rPr dirty="0"/>
              <a:t> </a:t>
            </a:r>
            <a:r>
              <a:rPr dirty="0" err="1"/>
              <a:t>반영한</a:t>
            </a:r>
            <a:r>
              <a:rPr dirty="0"/>
              <a:t> </a:t>
            </a:r>
            <a:r>
              <a:rPr dirty="0" err="1"/>
              <a:t>맞춤형</a:t>
            </a:r>
            <a:r>
              <a:rPr dirty="0"/>
              <a:t> Search</a:t>
            </a:r>
          </a:p>
        </p:txBody>
      </p:sp>
      <p:sp>
        <p:nvSpPr>
          <p:cNvPr id="30" name="Oval 29"/>
          <p:cNvSpPr/>
          <p:nvPr/>
        </p:nvSpPr>
        <p:spPr>
          <a:xfrm>
            <a:off x="5760720" y="5166360"/>
            <a:ext cx="512064" cy="512064"/>
          </a:xfrm>
          <a:prstGeom prst="ellipse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760720" y="523951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0" y="5272781"/>
            <a:ext cx="1417320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1">
                <a:solidFill>
                  <a:srgbClr val="032A66"/>
                </a:solidFill>
                <a:latin typeface="Aptos"/>
              </a:defRPr>
            </a:pPr>
            <a:r>
              <a:t>Trust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818120" y="5256633"/>
            <a:ext cx="324612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rPr dirty="0" err="1"/>
              <a:t>전문성·투명한</a:t>
            </a:r>
            <a:r>
              <a:rPr dirty="0"/>
              <a:t> </a:t>
            </a:r>
            <a:r>
              <a:rPr dirty="0" err="1"/>
              <a:t>진행관리·장기</a:t>
            </a:r>
            <a:r>
              <a:rPr dirty="0"/>
              <a:t> </a:t>
            </a:r>
            <a:r>
              <a:rPr dirty="0" err="1"/>
              <a:t>파트너십</a:t>
            </a:r>
            <a:endParaRPr dirty="0"/>
          </a:p>
        </p:txBody>
      </p:sp>
      <p:sp>
        <p:nvSpPr>
          <p:cNvPr id="34" name="TextBox 33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SERVICE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t>Executive Search, 처음부터 채용 확정까지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t>기업의 채용 환경과 직무 특성을 고려한 전 과정 지원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057400"/>
            <a:ext cx="1874519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344168" y="2304288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44168" y="237744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358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채용 요구사항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383280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분석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7752" y="2788920"/>
            <a:ext cx="3200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800" b="1">
                <a:solidFill>
                  <a:srgbClr val="0D54BE"/>
                </a:solidFill>
                <a:latin typeface="Aptos"/>
              </a:defRPr>
            </a:pPr>
            <a:r>
              <a:t>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53512" y="2057400"/>
            <a:ext cx="1874519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3611880" y="2304288"/>
            <a:ext cx="512064" cy="512064"/>
          </a:xfrm>
          <a:prstGeom prst="ellipse">
            <a:avLst/>
          </a:prstGeom>
          <a:solidFill>
            <a:srgbClr val="22B1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11880" y="237744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90672" y="30358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후보자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90672" y="3383280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발굴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55464" y="2788920"/>
            <a:ext cx="3200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800" b="1">
                <a:solidFill>
                  <a:srgbClr val="0D54BE"/>
                </a:solidFill>
                <a:latin typeface="Aptos"/>
              </a:defRPr>
            </a:pPr>
            <a:r>
              <a:t>›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21224" y="2057400"/>
            <a:ext cx="1874519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5879592" y="2304288"/>
            <a:ext cx="512064" cy="512064"/>
          </a:xfrm>
          <a:prstGeom prst="ellipse">
            <a:avLst/>
          </a:prstGeom>
          <a:solidFill>
            <a:srgbClr val="844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879592" y="237744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58384" y="30358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후보자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58384" y="3383280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추천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23176" y="2788920"/>
            <a:ext cx="3200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800" b="1">
                <a:solidFill>
                  <a:srgbClr val="0D54BE"/>
                </a:solidFill>
                <a:latin typeface="Aptos"/>
              </a:defRPr>
            </a:pPr>
            <a: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488936" y="2057400"/>
            <a:ext cx="1874519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8147304" y="2304288"/>
            <a:ext cx="512064" cy="512064"/>
          </a:xfrm>
          <a:prstGeom prst="ellipse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147304" y="237744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26096" y="30358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면접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26096" y="3383280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조율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390888" y="2788920"/>
            <a:ext cx="3200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800" b="1">
                <a:solidFill>
                  <a:srgbClr val="0D54BE"/>
                </a:solidFill>
                <a:latin typeface="Aptos"/>
              </a:defRPr>
            </a:pPr>
            <a:r>
              <a:t>›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9756648" y="2057400"/>
            <a:ext cx="1874519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10415016" y="2304288"/>
            <a:ext cx="512064" cy="512064"/>
          </a:xfrm>
          <a:prstGeom prst="ellipse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0415016" y="237744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893808" y="3035808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채용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93808" y="3383280"/>
            <a:ext cx="1600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400" b="1">
                <a:solidFill>
                  <a:srgbClr val="032A66"/>
                </a:solidFill>
                <a:latin typeface="Aptos"/>
              </a:defRPr>
            </a:pPr>
            <a:r>
              <a:t>확정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77240" y="4572000"/>
            <a:ext cx="10652760" cy="960120"/>
          </a:xfrm>
          <a:prstGeom prst="roundRect">
            <a:avLst/>
          </a:prstGeom>
          <a:solidFill>
            <a:srgbClr val="032A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1005840" y="4828032"/>
            <a:ext cx="101955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700" b="1">
                <a:solidFill>
                  <a:srgbClr val="FFFFFF"/>
                </a:solidFill>
                <a:latin typeface="Aptos"/>
              </a:defRPr>
            </a:pPr>
            <a:r>
              <a:t>핵심은 ‘이력서 전달’이 아니라, 포지션의 맥락을 이해하고 적합한 후보자를 연결하는 것입니다.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TALENT POOL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t>산업별 전문성과 직무 이해도를 기반으로 인재를 발굴합니다.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t>Research/Engineering과 IT를 중심으로 다양한 Corporate Function까지 확장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783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850392" y="1984248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0392" y="2057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0472" y="1938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D54BE"/>
                </a:solidFill>
                <a:latin typeface="Aptos"/>
              </a:defRPr>
            </a:pPr>
            <a:r>
              <a:t>연구원·엔지니어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0472" y="2267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기계 · 화학 · 자동차 · 반도체/전기전자 · 제약/바이오 · 금융/보험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1783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519672" y="1984248"/>
            <a:ext cx="512064" cy="512064"/>
          </a:xfrm>
          <a:prstGeom prst="ellipse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19672" y="2057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59752" y="1938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269654"/>
                </a:solidFill>
                <a:latin typeface="Aptos"/>
              </a:defRPr>
            </a:pPr>
            <a:r>
              <a:t>IT / Digital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59752" y="2267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AI · Data · B/E · F/E · D/E · DBA · App · SAP · SQA · Game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2926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50392" y="3127248"/>
            <a:ext cx="512064" cy="512064"/>
          </a:xfrm>
          <a:prstGeom prst="ellipse">
            <a:avLst/>
          </a:prstGeom>
          <a:solidFill>
            <a:srgbClr val="DC3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50392" y="3200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0472" y="3081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DC3A4E"/>
                </a:solidFill>
                <a:latin typeface="Aptos"/>
              </a:defRPr>
            </a:pPr>
            <a:r>
              <a:t>Marketing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0472" y="3410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브랜드 · 퍼포먼스 · SNS · 인플루언서 · IMC · B2C · B2B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55080" y="2926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6519672" y="3127248"/>
            <a:ext cx="512064" cy="512064"/>
          </a:xfrm>
          <a:prstGeom prst="ellipse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19672" y="3200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59752" y="3081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EE7E1E"/>
                </a:solidFill>
                <a:latin typeface="Aptos"/>
              </a:defRPr>
            </a:pPr>
            <a:r>
              <a:t>Planning / PM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59752" y="3410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서비스기획 · PO · PM · 전략기획 · IT기획 · 상품기획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85800" y="4069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850392" y="4270248"/>
            <a:ext cx="512064" cy="512064"/>
          </a:xfrm>
          <a:prstGeom prst="ellipse">
            <a:avLst/>
          </a:prstGeom>
          <a:solidFill>
            <a:srgbClr val="844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50392" y="4343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0472" y="4224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844BB0"/>
                </a:solidFill>
                <a:latin typeface="Aptos"/>
              </a:defRPr>
            </a:pPr>
            <a:r>
              <a:t>Design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90472" y="4553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UI/UX · BI/BX · Product · Web/App · Package · Fashion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55080" y="4069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6519672" y="4270248"/>
            <a:ext cx="512064" cy="512064"/>
          </a:xfrm>
          <a:prstGeom prst="ellipse">
            <a:avLst/>
          </a:prstGeom>
          <a:solidFill>
            <a:srgbClr val="0D8B9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519672" y="4343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₩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59752" y="4224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D8B97"/>
                </a:solidFill>
                <a:latin typeface="Aptos"/>
              </a:defRPr>
            </a:pPr>
            <a:r>
              <a:t>Finance / Accounting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59752" y="4553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회계 · 결산 · 내부회계 · CFO · IR · M&amp;A · PE/VC · PMI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85800" y="5212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Oval 35"/>
          <p:cNvSpPr/>
          <p:nvPr/>
        </p:nvSpPr>
        <p:spPr>
          <a:xfrm>
            <a:off x="850392" y="5413248"/>
            <a:ext cx="512064" cy="512064"/>
          </a:xfrm>
          <a:prstGeom prst="ellipse">
            <a:avLst/>
          </a:prstGeom>
          <a:solidFill>
            <a:srgbClr val="3578C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50392" y="5486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490472" y="5367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3578C2"/>
                </a:solidFill>
                <a:latin typeface="Aptos"/>
              </a:defRPr>
            </a:pPr>
            <a:r>
              <a:t>HR / Sales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90472" y="5696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HRM · HRD · GA · ER · C&amp;B · 조직문화 · 국내/해외 Sales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355080" y="5212080"/>
            <a:ext cx="5349240" cy="932688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/>
          <p:cNvSpPr/>
          <p:nvPr/>
        </p:nvSpPr>
        <p:spPr>
          <a:xfrm>
            <a:off x="6519672" y="5413248"/>
            <a:ext cx="512064" cy="512064"/>
          </a:xfrm>
          <a:prstGeom prst="ellipse">
            <a:avLst/>
          </a:prstGeom>
          <a:solidFill>
            <a:srgbClr val="545D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519672" y="5486400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159752" y="5367528"/>
            <a:ext cx="20116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545D71"/>
                </a:solidFill>
                <a:latin typeface="Aptos"/>
              </a:defRPr>
            </a:pPr>
            <a:r>
              <a:t>Professional / C-level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59752" y="5696712"/>
            <a:ext cx="425196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0">
                <a:solidFill>
                  <a:srgbClr val="19202A"/>
                </a:solidFill>
                <a:latin typeface="Aptos"/>
              </a:defRPr>
            </a:pPr>
            <a:r>
              <a:t>CPA · 세무사 · 변호사 · 약사 · CEO/CTO/CFO/CIO/CMO · BD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A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4A9CEB"/>
                </a:solidFill>
                <a:latin typeface="Aptos"/>
              </a:defRPr>
            </a:pPr>
            <a:r>
              <a:t>BRIGHTCS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FFFFFF"/>
                </a:solidFill>
                <a:latin typeface="Aptos"/>
              </a:defRPr>
            </a:pPr>
            <a:r>
              <a:t>헤드헌팅을 ‘개인의 엑셀’에서 ‘통합 운영 시스템’으로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CADCF5"/>
                </a:solidFill>
                <a:latin typeface="Aptos"/>
              </a:defRPr>
            </a:pPr>
            <a:r>
              <a:t>자체 개발 도구와 업무 프로세스를 하나의 흐름으로 연결합니다.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58368" y="1828800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22959" y="2011680"/>
            <a:ext cx="822960" cy="310896"/>
          </a:xfrm>
          <a:prstGeom prst="roundRect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59" y="2066543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v1.1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5648" y="1993392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JD 분석 엔진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9536" y="2487168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JD 핵심역할·요건 구조화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80559" y="1828800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4645151" y="2011680"/>
            <a:ext cx="822960" cy="310896"/>
          </a:xfrm>
          <a:prstGeom prst="roundRect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45151" y="2066543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v1.7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7840" y="1993392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매칭 엔진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81727" y="2487168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포지션–후보자 적합도 검토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02752" y="1828800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8467344" y="2011680"/>
            <a:ext cx="822960" cy="310896"/>
          </a:xfrm>
          <a:prstGeom prst="roundRect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467344" y="2066543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AUTO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00032" y="1993392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제안 메시지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2487168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후보자 제안 메시지 자동 생성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8368" y="3401568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822959" y="3584448"/>
            <a:ext cx="822960" cy="310896"/>
          </a:xfrm>
          <a:prstGeom prst="roundRect">
            <a:avLst/>
          </a:prstGeom>
          <a:solidFill>
            <a:srgbClr val="844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2959" y="3639311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DB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55648" y="3566160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CRM + InTech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9536" y="4059935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고객사·후보자 정보 통합 관리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80559" y="3401568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ounded Rectangle 25"/>
          <p:cNvSpPr/>
          <p:nvPr/>
        </p:nvSpPr>
        <p:spPr>
          <a:xfrm>
            <a:off x="4645151" y="3584448"/>
            <a:ext cx="822960" cy="310896"/>
          </a:xfrm>
          <a:prstGeom prst="roundRect">
            <a:avLst/>
          </a:prstGeom>
          <a:solidFill>
            <a:srgbClr val="22B1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645151" y="3639311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FLOW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77840" y="3566160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진행 + 정산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81727" y="4059935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추천·면접·결과·정산 현황 관리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302752" y="3401568"/>
            <a:ext cx="3456432" cy="126187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8467344" y="3584448"/>
            <a:ext cx="822960" cy="310896"/>
          </a:xfrm>
          <a:prstGeom prst="roundRect">
            <a:avLst/>
          </a:prstGeom>
          <a:solidFill>
            <a:srgbClr val="DC3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467344" y="3639311"/>
            <a:ext cx="8229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Aptos"/>
              </a:defRPr>
            </a:pPr>
            <a:r>
              <a:t>LIVE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00032" y="3566160"/>
            <a:ext cx="2057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500" b="1">
                <a:solidFill>
                  <a:srgbClr val="032A66"/>
                </a:solidFill>
                <a:latin typeface="Aptos"/>
              </a:defRPr>
            </a:pPr>
            <a:r>
              <a:t>대시보드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03920" y="4059935"/>
            <a:ext cx="29718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상황판 기반 업무 우선순위 관리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2960" y="5230368"/>
            <a:ext cx="10561320" cy="621792"/>
          </a:xfrm>
          <a:prstGeom prst="roundRect">
            <a:avLst/>
          </a:prstGeom>
          <a:solidFill>
            <a:srgbClr val="123E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1051560" y="5413248"/>
            <a:ext cx="101041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Technology supports judgment — 시스템은 컨설턴트의 판단을 대체하지 않고, 더 빠르고 일관되게 돕습니다.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A5B9D2"/>
                </a:solidFill>
                <a:latin typeface="Aptos"/>
              </a:defRPr>
            </a:pPr>
            <a:r>
              <a:t>BRIGHT CONSULTING &amp; SCOUTING   •   COMPANY PROFILE   •  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CO-WORK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rPr dirty="0"/>
              <a:t>한 </a:t>
            </a:r>
            <a:r>
              <a:rPr dirty="0" err="1"/>
              <a:t>명의</a:t>
            </a:r>
            <a:r>
              <a:rPr dirty="0"/>
              <a:t> </a:t>
            </a:r>
            <a:r>
              <a:rPr dirty="0" err="1"/>
              <a:t>경험이</a:t>
            </a:r>
            <a:r>
              <a:rPr dirty="0"/>
              <a:t> </a:t>
            </a:r>
            <a:r>
              <a:rPr dirty="0" err="1"/>
              <a:t>아니라</a:t>
            </a:r>
            <a:r>
              <a:rPr dirty="0"/>
              <a:t>, </a:t>
            </a:r>
            <a:r>
              <a:rPr dirty="0" err="1"/>
              <a:t>연결된</a:t>
            </a:r>
            <a:r>
              <a:rPr dirty="0"/>
              <a:t> </a:t>
            </a:r>
            <a:r>
              <a:rPr dirty="0" err="1"/>
              <a:t>컨설턴트의</a:t>
            </a:r>
            <a:r>
              <a:rPr dirty="0"/>
              <a:t> </a:t>
            </a:r>
            <a:r>
              <a:rPr dirty="0" err="1"/>
              <a:t>전문성을</a:t>
            </a:r>
            <a:r>
              <a:rPr dirty="0"/>
              <a:t> </a:t>
            </a:r>
            <a:r>
              <a:rPr dirty="0" err="1"/>
              <a:t>활용합니다</a:t>
            </a:r>
            <a:r>
              <a:rPr lang="en-US" dirty="0"/>
              <a:t>(</a:t>
            </a:r>
            <a:r>
              <a:rPr lang="en-US" dirty="0" err="1"/>
              <a:t>Cowork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t>필요에 따라 산업·직무 전문성을 공유해 Search 범위와 추천 정확도를 높입니다.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3108960" y="3611880"/>
            <a:ext cx="1371600" cy="45720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251960" y="338328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251960" y="345643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8" name="Connector 7"/>
          <p:cNvCxnSpPr/>
          <p:nvPr/>
        </p:nvCxnSpPr>
        <p:spPr>
          <a:xfrm>
            <a:off x="3108960" y="3657600"/>
            <a:ext cx="956476" cy="956476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836836" y="4385476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836836" y="4458628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11" name="Connector 10"/>
          <p:cNvCxnSpPr/>
          <p:nvPr/>
        </p:nvCxnSpPr>
        <p:spPr>
          <a:xfrm flipH="1">
            <a:off x="3063240" y="3657600"/>
            <a:ext cx="45720" cy="1371600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834640" y="480060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834640" y="487375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14" name="Connector 13"/>
          <p:cNvCxnSpPr/>
          <p:nvPr/>
        </p:nvCxnSpPr>
        <p:spPr>
          <a:xfrm flipH="1">
            <a:off x="2061043" y="3657600"/>
            <a:ext cx="1047917" cy="956476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832443" y="4385476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832443" y="4458628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17" name="Connector 16"/>
          <p:cNvCxnSpPr/>
          <p:nvPr/>
        </p:nvCxnSpPr>
        <p:spPr>
          <a:xfrm flipH="1" flipV="1">
            <a:off x="1645920" y="3611880"/>
            <a:ext cx="1463040" cy="45720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417320" y="338328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417320" y="345643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20" name="Connector 19"/>
          <p:cNvCxnSpPr/>
          <p:nvPr/>
        </p:nvCxnSpPr>
        <p:spPr>
          <a:xfrm flipH="1" flipV="1">
            <a:off x="2061043" y="2609683"/>
            <a:ext cx="1047917" cy="1047917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832443" y="2381083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832443" y="2454235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23" name="Connector 22"/>
          <p:cNvCxnSpPr/>
          <p:nvPr/>
        </p:nvCxnSpPr>
        <p:spPr>
          <a:xfrm flipH="1" flipV="1">
            <a:off x="3063239" y="2194560"/>
            <a:ext cx="45721" cy="1463040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2834639" y="196596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834639" y="203911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cxnSp>
        <p:nvCxnSpPr>
          <p:cNvPr id="26" name="Connector 25"/>
          <p:cNvCxnSpPr/>
          <p:nvPr/>
        </p:nvCxnSpPr>
        <p:spPr>
          <a:xfrm flipV="1">
            <a:off x="3108960" y="2609683"/>
            <a:ext cx="956476" cy="1047917"/>
          </a:xfrm>
          <a:prstGeom prst="line">
            <a:avLst/>
          </a:prstGeom>
          <a:ln w="19050">
            <a:solidFill>
              <a:srgbClr val="CADA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836836" y="2381083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3836836" y="2454235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C</a:t>
            </a:r>
            <a:endParaRPr dirty="0"/>
          </a:p>
        </p:txBody>
      </p:sp>
      <p:sp>
        <p:nvSpPr>
          <p:cNvPr id="31" name="Oval 30"/>
          <p:cNvSpPr/>
          <p:nvPr/>
        </p:nvSpPr>
        <p:spPr>
          <a:xfrm>
            <a:off x="5806440" y="1965960"/>
            <a:ext cx="512064" cy="512064"/>
          </a:xfrm>
          <a:prstGeom prst="ellipse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806440" y="203911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2111879"/>
            <a:ext cx="2286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32A66"/>
                </a:solidFill>
                <a:latin typeface="Aptos"/>
              </a:defRPr>
            </a:pPr>
            <a:r>
              <a:rPr dirty="0" err="1"/>
              <a:t>전문</a:t>
            </a:r>
            <a:r>
              <a:rPr dirty="0"/>
              <a:t> </a:t>
            </a:r>
            <a:r>
              <a:rPr dirty="0" err="1"/>
              <a:t>컨설턴트</a:t>
            </a:r>
            <a:r>
              <a:rPr dirty="0"/>
              <a:t> </a:t>
            </a:r>
            <a:r>
              <a:rPr dirty="0" err="1"/>
              <a:t>협업</a:t>
            </a:r>
            <a:endParaRPr dirty="0"/>
          </a:p>
        </p:txBody>
      </p:sp>
      <p:sp>
        <p:nvSpPr>
          <p:cNvPr id="34" name="TextBox 33"/>
          <p:cNvSpPr txBox="1"/>
          <p:nvPr/>
        </p:nvSpPr>
        <p:spPr>
          <a:xfrm>
            <a:off x="8641080" y="2111879"/>
            <a:ext cx="2468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산업·직무별 경험과 정보 공유</a:t>
            </a:r>
          </a:p>
        </p:txBody>
      </p:sp>
      <p:sp>
        <p:nvSpPr>
          <p:cNvPr id="35" name="Oval 34"/>
          <p:cNvSpPr/>
          <p:nvPr/>
        </p:nvSpPr>
        <p:spPr>
          <a:xfrm>
            <a:off x="5806440" y="2788920"/>
            <a:ext cx="512064" cy="512064"/>
          </a:xfrm>
          <a:prstGeom prst="ellipse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806440" y="286207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46520" y="2934839"/>
            <a:ext cx="2286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32A66"/>
                </a:solidFill>
                <a:latin typeface="Aptos"/>
              </a:defRPr>
            </a:pPr>
            <a:r>
              <a:t>경험과 정보 효과적 공유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41080" y="2934839"/>
            <a:ext cx="2468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한 프로젝트에 다양한 관점 반영</a:t>
            </a:r>
          </a:p>
        </p:txBody>
      </p:sp>
      <p:sp>
        <p:nvSpPr>
          <p:cNvPr id="39" name="Oval 38"/>
          <p:cNvSpPr/>
          <p:nvPr/>
        </p:nvSpPr>
        <p:spPr>
          <a:xfrm>
            <a:off x="5806440" y="3611880"/>
            <a:ext cx="512064" cy="512064"/>
          </a:xfrm>
          <a:prstGeom prst="ellipse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5806440" y="368503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46520" y="3757799"/>
            <a:ext cx="2286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32A66"/>
                </a:solidFill>
                <a:latin typeface="Aptos"/>
              </a:defRPr>
            </a:pPr>
            <a:r>
              <a:t>폭넓은 인재 발굴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641080" y="3757799"/>
            <a:ext cx="2468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개별 네트워크의 한계를 확장</a:t>
            </a:r>
          </a:p>
        </p:txBody>
      </p:sp>
      <p:sp>
        <p:nvSpPr>
          <p:cNvPr id="43" name="Oval 42"/>
          <p:cNvSpPr/>
          <p:nvPr/>
        </p:nvSpPr>
        <p:spPr>
          <a:xfrm>
            <a:off x="5806440" y="4434840"/>
            <a:ext cx="512064" cy="512064"/>
          </a:xfrm>
          <a:prstGeom prst="ellipse">
            <a:avLst/>
          </a:prstGeom>
          <a:solidFill>
            <a:srgbClr val="844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806440" y="4507992"/>
            <a:ext cx="512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46520" y="4580759"/>
            <a:ext cx="2286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400" b="1">
                <a:solidFill>
                  <a:srgbClr val="032A66"/>
                </a:solidFill>
                <a:latin typeface="Aptos"/>
              </a:defRPr>
            </a:pPr>
            <a:r>
              <a:t>정확한 후보자 추천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641080" y="4580759"/>
            <a:ext cx="24688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협업을 통한 검토와 Calibration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06</a:t>
            </a:r>
          </a:p>
        </p:txBody>
      </p:sp>
      <p:pic>
        <p:nvPicPr>
          <p:cNvPr id="48" name="Picture 47" descr="slide6_logo_clea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05" y="3181801"/>
            <a:ext cx="993693" cy="9924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WHY BRIGHT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t>서비스 경쟁력은 ‘사람 + 시스템 + 협업’의 결합에서 나옵니다.</a:t>
            </a:r>
          </a:p>
        </p:txBody>
      </p:sp>
      <p:sp>
        <p:nvSpPr>
          <p:cNvPr id="4" name="Hexagon 3"/>
          <p:cNvSpPr/>
          <p:nvPr/>
        </p:nvSpPr>
        <p:spPr>
          <a:xfrm>
            <a:off x="502920" y="1965960"/>
            <a:ext cx="1965960" cy="1874519"/>
          </a:xfrm>
          <a:prstGeom prst="hexagon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97280" y="2221992"/>
            <a:ext cx="777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670048"/>
            <a:ext cx="1417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전문성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090672"/>
            <a:ext cx="1508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ptos"/>
              </a:defRPr>
            </a:pPr>
            <a:r>
              <a:t>산업·직무별 Search 경험</a:t>
            </a:r>
          </a:p>
        </p:txBody>
      </p:sp>
      <p:sp>
        <p:nvSpPr>
          <p:cNvPr id="8" name="Hexagon 7"/>
          <p:cNvSpPr/>
          <p:nvPr/>
        </p:nvSpPr>
        <p:spPr>
          <a:xfrm>
            <a:off x="2816352" y="1965960"/>
            <a:ext cx="1965960" cy="1874519"/>
          </a:xfrm>
          <a:prstGeom prst="hexagon">
            <a:avLst/>
          </a:prstGeom>
          <a:solidFill>
            <a:srgbClr val="22B1C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410712" y="2221992"/>
            <a:ext cx="777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90672" y="2670048"/>
            <a:ext cx="1417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공유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4952" y="3090672"/>
            <a:ext cx="1508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ptos"/>
              </a:defRPr>
            </a:pPr>
            <a:r>
              <a:t>Co-work 기반 정보 연결</a:t>
            </a:r>
          </a:p>
        </p:txBody>
      </p:sp>
      <p:sp>
        <p:nvSpPr>
          <p:cNvPr id="12" name="Hexagon 11"/>
          <p:cNvSpPr/>
          <p:nvPr/>
        </p:nvSpPr>
        <p:spPr>
          <a:xfrm>
            <a:off x="5129783" y="1965960"/>
            <a:ext cx="1965960" cy="1874519"/>
          </a:xfrm>
          <a:prstGeom prst="hexagon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724144" y="2221992"/>
            <a:ext cx="777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04103" y="2670048"/>
            <a:ext cx="1417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정확도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58383" y="3090672"/>
            <a:ext cx="1508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ptos"/>
              </a:defRPr>
            </a:pPr>
            <a:r>
              <a:t>JD 분석·Matching 보조</a:t>
            </a:r>
          </a:p>
        </p:txBody>
      </p:sp>
      <p:sp>
        <p:nvSpPr>
          <p:cNvPr id="16" name="Hexagon 15"/>
          <p:cNvSpPr/>
          <p:nvPr/>
        </p:nvSpPr>
        <p:spPr>
          <a:xfrm>
            <a:off x="7443216" y="1965960"/>
            <a:ext cx="1965960" cy="1874519"/>
          </a:xfrm>
          <a:prstGeom prst="hexagon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037576" y="2221992"/>
            <a:ext cx="777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17536" y="2670048"/>
            <a:ext cx="1417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관리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71816" y="3090672"/>
            <a:ext cx="1508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ptos"/>
              </a:defRPr>
            </a:pPr>
            <a:r>
              <a:t>CRM·InTech·진행·정산 통합</a:t>
            </a:r>
          </a:p>
        </p:txBody>
      </p:sp>
      <p:sp>
        <p:nvSpPr>
          <p:cNvPr id="20" name="Hexagon 19"/>
          <p:cNvSpPr/>
          <p:nvPr/>
        </p:nvSpPr>
        <p:spPr>
          <a:xfrm>
            <a:off x="9756648" y="1965960"/>
            <a:ext cx="1965960" cy="1874519"/>
          </a:xfrm>
          <a:prstGeom prst="hexagon">
            <a:avLst/>
          </a:prstGeom>
          <a:solidFill>
            <a:srgbClr val="844B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0351008" y="2221992"/>
            <a:ext cx="7772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30968" y="2670048"/>
            <a:ext cx="1417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ptos"/>
              </a:defRPr>
            </a:pPr>
            <a:r>
              <a:t>신뢰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5248" y="3090672"/>
            <a:ext cx="15087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0">
                <a:solidFill>
                  <a:srgbClr val="FFFFFF"/>
                </a:solidFill>
                <a:latin typeface="Aptos"/>
              </a:defRPr>
            </a:pPr>
            <a:r>
              <a:t>등록업체 기반의 투명한 운영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4400" y="4617719"/>
            <a:ext cx="10213848" cy="1189693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188720" y="4759672"/>
            <a:ext cx="9738360" cy="83099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600" b="1">
                <a:solidFill>
                  <a:srgbClr val="032A66"/>
                </a:solidFill>
                <a:latin typeface="Aptos"/>
              </a:defRPr>
            </a:pPr>
            <a:r>
              <a:rPr dirty="0" err="1"/>
              <a:t>브라이트컨설팅의</a:t>
            </a:r>
            <a:r>
              <a:rPr dirty="0"/>
              <a:t> </a:t>
            </a:r>
            <a:r>
              <a:rPr dirty="0" err="1"/>
              <a:t>목표는</a:t>
            </a:r>
            <a:r>
              <a:rPr dirty="0"/>
              <a:t> 더 </a:t>
            </a:r>
            <a:r>
              <a:rPr dirty="0" err="1"/>
              <a:t>많은</a:t>
            </a:r>
            <a:r>
              <a:rPr dirty="0"/>
              <a:t> </a:t>
            </a:r>
            <a:r>
              <a:rPr dirty="0" err="1"/>
              <a:t>후보자를</a:t>
            </a:r>
            <a:r>
              <a:rPr dirty="0"/>
              <a:t> </a:t>
            </a:r>
            <a:r>
              <a:rPr lang="ko-KR" altLang="en-US" dirty="0"/>
              <a:t>추천하는 </a:t>
            </a:r>
            <a:r>
              <a:rPr dirty="0" err="1"/>
              <a:t>것이</a:t>
            </a:r>
            <a:r>
              <a:rPr dirty="0"/>
              <a:t> </a:t>
            </a:r>
            <a:r>
              <a:rPr dirty="0" err="1"/>
              <a:t>아니라</a:t>
            </a:r>
            <a:r>
              <a:rPr dirty="0"/>
              <a:t>,</a:t>
            </a:r>
            <a:endParaRPr lang="en-US" dirty="0"/>
          </a:p>
          <a:p>
            <a:pPr algn="ctr">
              <a:defRPr sz="1600" b="1">
                <a:solidFill>
                  <a:srgbClr val="032A66"/>
                </a:solidFill>
                <a:latin typeface="Aptos"/>
              </a:defRPr>
            </a:pPr>
            <a:r>
              <a:rPr dirty="0"/>
              <a:t> </a:t>
            </a:r>
            <a:endParaRPr lang="en-US" dirty="0"/>
          </a:p>
          <a:p>
            <a:pPr algn="ctr">
              <a:defRPr sz="1600" b="1">
                <a:solidFill>
                  <a:srgbClr val="032A66"/>
                </a:solidFill>
                <a:latin typeface="Aptos"/>
              </a:defRPr>
            </a:pPr>
            <a:r>
              <a:rPr dirty="0"/>
              <a:t>더 </a:t>
            </a:r>
            <a:r>
              <a:rPr dirty="0" err="1"/>
              <a:t>적합한</a:t>
            </a:r>
            <a:r>
              <a:rPr dirty="0"/>
              <a:t> </a:t>
            </a:r>
            <a:r>
              <a:rPr dirty="0" err="1"/>
              <a:t>후보자를</a:t>
            </a:r>
            <a:r>
              <a:rPr dirty="0"/>
              <a:t> 더 </a:t>
            </a:r>
            <a:r>
              <a:rPr dirty="0" err="1"/>
              <a:t>명확한</a:t>
            </a:r>
            <a:r>
              <a:rPr dirty="0"/>
              <a:t> </a:t>
            </a:r>
            <a:r>
              <a:rPr dirty="0" err="1"/>
              <a:t>근거와</a:t>
            </a:r>
            <a:r>
              <a:rPr dirty="0"/>
              <a:t> </a:t>
            </a:r>
            <a:r>
              <a:rPr dirty="0" err="1"/>
              <a:t>함께</a:t>
            </a:r>
            <a:r>
              <a:rPr dirty="0"/>
              <a:t> </a:t>
            </a:r>
            <a:r>
              <a:rPr dirty="0" err="1"/>
              <a:t>추천하는</a:t>
            </a:r>
            <a:r>
              <a:rPr dirty="0"/>
              <a:t> </a:t>
            </a:r>
            <a:r>
              <a:rPr dirty="0" err="1"/>
              <a:t>것입니다</a:t>
            </a:r>
            <a:r>
              <a:rPr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ENGAGEMENT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t>의뢰는 간단하게, 진행은 체계적으로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225296"/>
            <a:ext cx="10698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5B6879"/>
                </a:solidFill>
                <a:latin typeface="Aptos"/>
              </a:defRPr>
            </a:pPr>
            <a:r>
              <a:t>정식 의뢰 / 간편 의뢰 / 이메일 접수 모두 가능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828800"/>
            <a:ext cx="7040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85800" y="1828800"/>
            <a:ext cx="164592" cy="804672"/>
          </a:xfrm>
          <a:prstGeom prst="rect">
            <a:avLst/>
          </a:prstGeom>
          <a:solidFill>
            <a:srgbClr val="0D54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24128" y="2081526"/>
            <a:ext cx="13258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1">
                <a:solidFill>
                  <a:srgbClr val="032A66"/>
                </a:solidFill>
                <a:latin typeface="Aptos"/>
              </a:defRPr>
            </a:pPr>
            <a:r>
              <a:rPr dirty="0"/>
              <a:t>1. </a:t>
            </a:r>
            <a:r>
              <a:rPr dirty="0" err="1"/>
              <a:t>의뢰</a:t>
            </a:r>
            <a:r>
              <a:rPr dirty="0"/>
              <a:t> </a:t>
            </a:r>
            <a:r>
              <a:rPr dirty="0" err="1"/>
              <a:t>준비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2377440" y="2102667"/>
            <a:ext cx="4983480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rPr dirty="0" err="1"/>
              <a:t>회사</a:t>
            </a:r>
            <a:r>
              <a:rPr dirty="0"/>
              <a:t> </a:t>
            </a:r>
            <a:r>
              <a:rPr dirty="0" err="1"/>
              <a:t>정보</a:t>
            </a:r>
            <a:r>
              <a:rPr dirty="0"/>
              <a:t> · </a:t>
            </a:r>
            <a:r>
              <a:rPr dirty="0" err="1"/>
              <a:t>모집</a:t>
            </a:r>
            <a:r>
              <a:rPr dirty="0"/>
              <a:t> </a:t>
            </a:r>
            <a:r>
              <a:rPr dirty="0" err="1"/>
              <a:t>포지션</a:t>
            </a:r>
            <a:r>
              <a:rPr dirty="0"/>
              <a:t>/</a:t>
            </a:r>
            <a:r>
              <a:rPr dirty="0" err="1"/>
              <a:t>인원</a:t>
            </a:r>
            <a:r>
              <a:rPr dirty="0"/>
              <a:t> · </a:t>
            </a:r>
            <a:r>
              <a:rPr dirty="0" err="1"/>
              <a:t>자격요건</a:t>
            </a:r>
            <a:r>
              <a:rPr dirty="0"/>
              <a:t> · </a:t>
            </a:r>
            <a:r>
              <a:rPr dirty="0" err="1"/>
              <a:t>우대사항</a:t>
            </a:r>
            <a:r>
              <a:rPr dirty="0"/>
              <a:t> · </a:t>
            </a:r>
            <a:r>
              <a:rPr dirty="0" err="1"/>
              <a:t>근무지</a:t>
            </a:r>
            <a:r>
              <a:rPr dirty="0"/>
              <a:t> · </a:t>
            </a:r>
            <a:r>
              <a:rPr dirty="0" err="1"/>
              <a:t>급여</a:t>
            </a:r>
            <a:r>
              <a:rPr dirty="0"/>
              <a:t> · </a:t>
            </a:r>
            <a:r>
              <a:rPr dirty="0" err="1"/>
              <a:t>전형방법</a:t>
            </a:r>
            <a:endParaRPr dirty="0"/>
          </a:p>
        </p:txBody>
      </p:sp>
      <p:sp>
        <p:nvSpPr>
          <p:cNvPr id="9" name="Rounded Rectangle 8"/>
          <p:cNvSpPr/>
          <p:nvPr/>
        </p:nvSpPr>
        <p:spPr>
          <a:xfrm>
            <a:off x="685800" y="2880360"/>
            <a:ext cx="7040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85800" y="2880360"/>
            <a:ext cx="164592" cy="804672"/>
          </a:xfrm>
          <a:prstGeom prst="rect">
            <a:avLst/>
          </a:prstGeom>
          <a:solidFill>
            <a:srgbClr val="2696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024128" y="3123360"/>
            <a:ext cx="13258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1">
                <a:solidFill>
                  <a:srgbClr val="032A66"/>
                </a:solidFill>
                <a:latin typeface="Aptos"/>
              </a:defRPr>
            </a:pPr>
            <a:r>
              <a:rPr dirty="0"/>
              <a:t>2. </a:t>
            </a:r>
            <a:r>
              <a:rPr dirty="0" err="1"/>
              <a:t>의뢰</a:t>
            </a:r>
            <a:r>
              <a:rPr dirty="0"/>
              <a:t> </a:t>
            </a:r>
            <a:r>
              <a:rPr dirty="0" err="1"/>
              <a:t>방법</a:t>
            </a:r>
            <a:endParaRPr dirty="0"/>
          </a:p>
        </p:txBody>
      </p:sp>
      <p:sp>
        <p:nvSpPr>
          <p:cNvPr id="12" name="TextBox 11"/>
          <p:cNvSpPr txBox="1"/>
          <p:nvPr/>
        </p:nvSpPr>
        <p:spPr>
          <a:xfrm>
            <a:off x="2377440" y="3138144"/>
            <a:ext cx="498348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rPr dirty="0" err="1"/>
              <a:t>홈페이지</a:t>
            </a:r>
            <a:r>
              <a:rPr dirty="0"/>
              <a:t> </a:t>
            </a:r>
            <a:r>
              <a:rPr dirty="0" err="1"/>
              <a:t>정식</a:t>
            </a:r>
            <a:r>
              <a:rPr dirty="0"/>
              <a:t> </a:t>
            </a:r>
            <a:r>
              <a:rPr dirty="0" err="1"/>
              <a:t>의뢰</a:t>
            </a:r>
            <a:r>
              <a:rPr dirty="0"/>
              <a:t> / </a:t>
            </a:r>
            <a:r>
              <a:rPr dirty="0" err="1"/>
              <a:t>간편</a:t>
            </a:r>
            <a:r>
              <a:rPr dirty="0"/>
              <a:t> </a:t>
            </a:r>
            <a:r>
              <a:rPr dirty="0" err="1"/>
              <a:t>의뢰</a:t>
            </a:r>
            <a:r>
              <a:rPr dirty="0"/>
              <a:t> / </a:t>
            </a:r>
            <a:r>
              <a:rPr dirty="0" err="1"/>
              <a:t>이메일</a:t>
            </a:r>
            <a:r>
              <a:rPr dirty="0"/>
              <a:t> </a:t>
            </a:r>
            <a:r>
              <a:rPr dirty="0" err="1"/>
              <a:t>접수</a:t>
            </a:r>
            <a:endParaRPr dirty="0"/>
          </a:p>
        </p:txBody>
      </p:sp>
      <p:sp>
        <p:nvSpPr>
          <p:cNvPr id="13" name="Rounded Rectangle 12"/>
          <p:cNvSpPr/>
          <p:nvPr/>
        </p:nvSpPr>
        <p:spPr>
          <a:xfrm>
            <a:off x="685800" y="3931920"/>
            <a:ext cx="70408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85800" y="3931920"/>
            <a:ext cx="164592" cy="804672"/>
          </a:xfrm>
          <a:prstGeom prst="rect">
            <a:avLst/>
          </a:prstGeom>
          <a:solidFill>
            <a:srgbClr val="EE7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4165192"/>
            <a:ext cx="13258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300" b="1">
                <a:solidFill>
                  <a:srgbClr val="032A66"/>
                </a:solidFill>
                <a:latin typeface="Aptos"/>
              </a:defRPr>
            </a:pPr>
            <a:r>
              <a:rPr dirty="0"/>
              <a:t>3. </a:t>
            </a:r>
            <a:r>
              <a:rPr dirty="0" err="1"/>
              <a:t>수수료</a:t>
            </a:r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2377440" y="4176669"/>
            <a:ext cx="498348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19202A"/>
                </a:solidFill>
                <a:latin typeface="Aptos"/>
              </a:defRPr>
            </a:pPr>
            <a:r>
              <a:t>연봉 5,000만원 미만 15% / 5,000만원 이상 20% (VAT 별도) · 협의 가능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01000" y="1828800"/>
            <a:ext cx="3520440" cy="2907792"/>
          </a:xfrm>
          <a:prstGeom prst="roundRect">
            <a:avLst/>
          </a:prstGeom>
          <a:solidFill>
            <a:srgbClr val="032A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21040" y="2148840"/>
            <a:ext cx="28803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000" b="1">
                <a:solidFill>
                  <a:srgbClr val="4A9CEB"/>
                </a:solidFill>
                <a:latin typeface="Aptos"/>
              </a:defRPr>
            </a:pPr>
            <a:r>
              <a:t>REQUEST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1040" y="2606040"/>
            <a:ext cx="28803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ptos"/>
              </a:defRPr>
            </a:pPr>
            <a:r>
              <a:t>채용 의뢰부터</a:t>
            </a:r>
            <a:br/>
            <a:r>
              <a:t>후보자 추천까지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21040" y="3514304"/>
            <a:ext cx="2880360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en-US" dirty="0"/>
              <a:t>www.</a:t>
            </a:r>
            <a:r>
              <a:rPr dirty="0"/>
              <a:t>brightcs.co.kr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09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54E56F-7346-4667-9033-BBA6D050EB0D}"/>
              </a:ext>
            </a:extLst>
          </p:cNvPr>
          <p:cNvSpPr txBox="1"/>
          <p:nvPr/>
        </p:nvSpPr>
        <p:spPr>
          <a:xfrm>
            <a:off x="8321040" y="4014213"/>
            <a:ext cx="2880360" cy="3231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rPr lang="ko-KR" altLang="en-US" sz="1200" dirty="0"/>
              <a:t>채용의뢰   </a:t>
            </a:r>
            <a:r>
              <a:rPr lang="en-US" dirty="0"/>
              <a:t>joon@brightcs.co.kr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47472"/>
            <a:ext cx="2743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900" b="1">
                <a:solidFill>
                  <a:srgbClr val="0D54BE"/>
                </a:solidFill>
                <a:latin typeface="Aptos"/>
              </a:defRPr>
            </a:pPr>
            <a: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58368"/>
            <a:ext cx="107899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600" b="1">
                <a:solidFill>
                  <a:srgbClr val="032A66"/>
                </a:solidFill>
                <a:latin typeface="Aptos"/>
              </a:defRPr>
            </a:pPr>
            <a:r>
              <a:rPr dirty="0" err="1"/>
              <a:t>좋은</a:t>
            </a:r>
            <a:r>
              <a:rPr dirty="0"/>
              <a:t> </a:t>
            </a:r>
            <a:r>
              <a:rPr dirty="0" err="1"/>
              <a:t>인재가</a:t>
            </a:r>
            <a:r>
              <a:rPr dirty="0"/>
              <a:t> </a:t>
            </a:r>
            <a:r>
              <a:rPr dirty="0" err="1"/>
              <a:t>좋은</a:t>
            </a:r>
            <a:r>
              <a:rPr dirty="0"/>
              <a:t> </a:t>
            </a:r>
            <a:r>
              <a:rPr dirty="0" err="1"/>
              <a:t>기업을</a:t>
            </a:r>
            <a:r>
              <a:rPr dirty="0"/>
              <a:t> </a:t>
            </a:r>
            <a:r>
              <a:rPr dirty="0" err="1"/>
              <a:t>만나도록</a:t>
            </a:r>
            <a:r>
              <a:rPr dirty="0"/>
              <a:t>, </a:t>
            </a:r>
            <a:r>
              <a:rPr dirty="0" err="1"/>
              <a:t>Bright</a:t>
            </a:r>
            <a:r>
              <a:rPr lang="en-US" dirty="0" err="1"/>
              <a:t>Consulting</a:t>
            </a:r>
            <a:r>
              <a:rPr lang="ko-KR" altLang="en-US" dirty="0"/>
              <a:t>이</a:t>
            </a:r>
            <a:r>
              <a:rPr dirty="0"/>
              <a:t> </a:t>
            </a:r>
            <a:r>
              <a:rPr dirty="0" err="1"/>
              <a:t>함께</a:t>
            </a:r>
            <a:r>
              <a:rPr lang="en-US" dirty="0"/>
              <a:t> </a:t>
            </a:r>
            <a:r>
              <a:rPr dirty="0" err="1"/>
              <a:t>합니다</a:t>
            </a:r>
            <a:r>
              <a:rPr dirty="0"/>
              <a:t>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737360"/>
            <a:ext cx="6400800" cy="4297680"/>
          </a:xfrm>
          <a:prstGeom prst="roundRect">
            <a:avLst/>
          </a:prstGeom>
          <a:solidFill>
            <a:srgbClr val="032A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36321" y="2375207"/>
            <a:ext cx="5816168" cy="4616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2700" b="1">
                <a:solidFill>
                  <a:srgbClr val="FFFFFF"/>
                </a:solidFill>
                <a:latin typeface="Aptos"/>
              </a:defRPr>
            </a:pPr>
            <a:r>
              <a:rPr sz="2400" dirty="0"/>
              <a:t>BRIGHT CONSULTING</a:t>
            </a:r>
            <a:r>
              <a:rPr lang="en-US" sz="2400" dirty="0"/>
              <a:t> </a:t>
            </a:r>
            <a:r>
              <a:rPr sz="2400" dirty="0"/>
              <a:t>&amp; SCOUTING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" y="3182112"/>
            <a:ext cx="5212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200" b="0">
                <a:solidFill>
                  <a:srgbClr val="4A9CEB"/>
                </a:solidFill>
                <a:latin typeface="Aptos"/>
              </a:defRPr>
            </a:pPr>
            <a:r>
              <a:rPr dirty="0"/>
              <a:t>Executive Search · Recruiting Intelligence · Co-work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3813048"/>
            <a:ext cx="924906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B2CDEE"/>
                </a:solidFill>
                <a:latin typeface="Aptos"/>
              </a:defRPr>
            </a:pPr>
            <a:r>
              <a:rPr dirty="0" err="1"/>
              <a:t>대표</a:t>
            </a:r>
            <a:endParaRPr dirty="0"/>
          </a:p>
        </p:txBody>
      </p:sp>
      <p:sp>
        <p:nvSpPr>
          <p:cNvPr id="8" name="TextBox 7"/>
          <p:cNvSpPr txBox="1"/>
          <p:nvPr/>
        </p:nvSpPr>
        <p:spPr>
          <a:xfrm>
            <a:off x="1828800" y="3794760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t>이승준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" y="4206240"/>
            <a:ext cx="924906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B2CDEE"/>
                </a:solidFill>
                <a:latin typeface="Aptos"/>
              </a:defRPr>
            </a:pPr>
            <a:r>
              <a:rPr dirty="0" err="1"/>
              <a:t>전화</a:t>
            </a:r>
            <a:endParaRPr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4187952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rPr dirty="0"/>
              <a:t>010-5683-3866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8992" y="4599432"/>
            <a:ext cx="924906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B2CDEE"/>
                </a:solidFill>
                <a:latin typeface="Aptos"/>
              </a:defRPr>
            </a:pPr>
            <a:r>
              <a:t>이메일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4581144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t>joon@brightcs.co.kr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" y="4992624"/>
            <a:ext cx="924906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B2CDEE"/>
                </a:solidFill>
                <a:latin typeface="Aptos"/>
              </a:defRPr>
            </a:pPr>
            <a:r>
              <a:t>홈페이지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4974336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t>www.brightcs.co.kr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" y="5385816"/>
            <a:ext cx="924906" cy="24622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000" b="1">
                <a:solidFill>
                  <a:srgbClr val="B2CDEE"/>
                </a:solidFill>
                <a:latin typeface="Aptos"/>
              </a:defRPr>
            </a:pPr>
            <a:r>
              <a:t>주소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5367528"/>
            <a:ext cx="448056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1100" b="0">
                <a:solidFill>
                  <a:srgbClr val="FFFFFF"/>
                </a:solidFill>
                <a:latin typeface="Aptos"/>
              </a:defRPr>
            </a:pPr>
            <a:r>
              <a:t>서울 송파구 송파대로 28길 32, 304호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60920" y="1737360"/>
            <a:ext cx="4160520" cy="4297680"/>
          </a:xfrm>
          <a:prstGeom prst="roundRect">
            <a:avLst/>
          </a:prstGeom>
          <a:solidFill>
            <a:srgbClr val="F5F9FF"/>
          </a:solidFill>
          <a:ln>
            <a:solidFill>
              <a:srgbClr val="CADA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26679" y="2478024"/>
            <a:ext cx="342900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300" b="1">
                <a:solidFill>
                  <a:srgbClr val="032A66"/>
                </a:solidFill>
                <a:latin typeface="Aptos"/>
              </a:defRPr>
            </a:pPr>
            <a:r>
              <a:rPr dirty="0" err="1"/>
              <a:t>상생</a:t>
            </a:r>
            <a:r>
              <a:rPr dirty="0"/>
              <a:t>(Win-Win)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26679" y="3319272"/>
            <a:ext cx="342900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2300" b="1">
                <a:solidFill>
                  <a:srgbClr val="0D54BE"/>
                </a:solidFill>
                <a:latin typeface="Aptos"/>
              </a:defRPr>
            </a:pPr>
            <a:r>
              <a:rPr dirty="0" err="1"/>
              <a:t>좋은</a:t>
            </a:r>
            <a:r>
              <a:rPr dirty="0"/>
              <a:t> </a:t>
            </a:r>
            <a:r>
              <a:rPr dirty="0" err="1"/>
              <a:t>인재가</a:t>
            </a:r>
            <a:br>
              <a:rPr dirty="0"/>
            </a:br>
            <a:r>
              <a:rPr dirty="0" err="1"/>
              <a:t>좋은</a:t>
            </a:r>
            <a:r>
              <a:rPr dirty="0"/>
              <a:t> </a:t>
            </a:r>
            <a:r>
              <a:rPr dirty="0" err="1"/>
              <a:t>기업을</a:t>
            </a:r>
            <a:r>
              <a:rPr dirty="0"/>
              <a:t> </a:t>
            </a:r>
            <a:r>
              <a:rPr dirty="0" err="1"/>
              <a:t>만듭니다</a:t>
            </a:r>
            <a:r>
              <a:rPr dirty="0"/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26679" y="4800600"/>
            <a:ext cx="34290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defRPr sz="1500" b="1">
                <a:solidFill>
                  <a:srgbClr val="032A66"/>
                </a:solidFill>
                <a:latin typeface="Aptos"/>
              </a:defRPr>
            </a:pPr>
            <a:r>
              <a:t>THANK YOU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565392"/>
            <a:ext cx="1088136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defRPr sz="700" b="0">
                <a:solidFill>
                  <a:srgbClr val="919BAA"/>
                </a:solidFill>
                <a:latin typeface="Aptos"/>
              </a:defRPr>
            </a:pPr>
            <a:r>
              <a:t>BRIGHT CONSULTING &amp; SCOUTING   •   COMPANY PROFILE   • 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850</Words>
  <Application>Microsoft Office PowerPoint</Application>
  <PresentationFormat>와이드스크린</PresentationFormat>
  <Paragraphs>185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/>
  <cp:keywords/>
  <dc:description>generated using python-pptx</dc:description>
  <cp:lastModifiedBy>123</cp:lastModifiedBy>
  <cp:revision>8</cp:revision>
  <dcterms:created xsi:type="dcterms:W3CDTF">2013-01-27T09:14:16Z</dcterms:created>
  <dcterms:modified xsi:type="dcterms:W3CDTF">2026-08-25T20:59:26Z</dcterms:modified>
  <cp:category/>
</cp:coreProperties>
</file>